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8A793CE-F934-45ED-B05C-AF99386C6AFF}">
  <a:tblStyle styleId="{C8A793CE-F934-45ED-B05C-AF99386C6AF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342b982f85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342b982f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0" Type="http://schemas.openxmlformats.org/officeDocument/2006/relationships/hyperlink" Target="https://docs.google.com/presentation/d/1Gq0YAV8Rnv9B0SFmmKxSEPsqIzFVhm1KMI8xo2upCPI/copy" TargetMode="External"/><Relationship Id="rId9" Type="http://schemas.openxmlformats.org/officeDocument/2006/relationships/hyperlink" Target="https://docs.google.com/presentation/d/1QlflRgkJJAYyzi4UZNEb2Oc04vQszz7Sor3Hg-PAChY/copy" TargetMode="External"/><Relationship Id="rId5" Type="http://schemas.openxmlformats.org/officeDocument/2006/relationships/hyperlink" Target="https://docs.google.com/presentation/d/1Gq0YAV8Rnv9B0SFmmKxSEPsqIzFVhm1KMI8xo2upCPI/copy" TargetMode="External"/><Relationship Id="rId6" Type="http://schemas.openxmlformats.org/officeDocument/2006/relationships/hyperlink" Target="https://docs.google.com/presentation/d/141O8ffI9uTM4Xyg5ZNTDTxK6VY0Ed_tgi3At_u8J59Y/copy" TargetMode="External"/><Relationship Id="rId7" Type="http://schemas.openxmlformats.org/officeDocument/2006/relationships/hyperlink" Target="https://docs.google.com/presentation/d/10_JbxjIQlvJw0YVH_fi7k09nBWimb_fxR7K9yakLrQQ/copy" TargetMode="External"/><Relationship Id="rId8" Type="http://schemas.openxmlformats.org/officeDocument/2006/relationships/hyperlink" Target="https://docs.google.com/presentation/d/1I-g1gZFH-cQzCvnP0y9cWACJoZJsrkQmMZ6BPnQNEOs/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0_JbxjIQlvJw0YVH_fi7k09nBWimb_fxR7K9yakLrQQ/copy" TargetMode="External"/><Relationship Id="rId6" Type="http://schemas.openxmlformats.org/officeDocument/2006/relationships/hyperlink" Target="https://docs.google.com/presentation/d/141O8ffI9uTM4Xyg5ZNTDTxK6VY0Ed_tgi3At_u8J59Y/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ubT8lf3YI5hPAHg2UPMDzUPcIn3lfZkKLifOWSP7fW8/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4825" y="571000"/>
          <a:ext cx="3000000" cy="3000000"/>
        </p:xfrm>
        <a:graphic>
          <a:graphicData uri="http://schemas.openxmlformats.org/drawingml/2006/table">
            <a:tbl>
              <a:tblPr>
                <a:noFill/>
                <a:tableStyleId>{C8A793CE-F934-45ED-B05C-AF99386C6AFF}</a:tableStyleId>
              </a:tblPr>
              <a:tblGrid>
                <a:gridCol w="1633350"/>
                <a:gridCol w="4045800"/>
                <a:gridCol w="3669725"/>
              </a:tblGrid>
              <a:tr h="3394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Imperialism in East &amp; Southeast Asia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87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How were Japanese and Western approaches to imperialism alike in East and Southeast Asia?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582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2.47, 2.50, 2.51, 2.53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87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6637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Imperialism in East and Southeast Asia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Imperialism in East and Southeast Asia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87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Exploitation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77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Imperialism &amp; Resistance</a:t>
            </a:r>
            <a:r>
              <a:rPr lang="en" sz="1800">
                <a:solidFill>
                  <a:schemeClr val="dk1"/>
                </a:solidFill>
                <a:latin typeface="Plus Jakarta Sans Medium"/>
                <a:ea typeface="Plus Jakarta Sans Medium"/>
                <a:cs typeface="Plus Jakarta Sans Medium"/>
                <a:sym typeface="Plus Jakarta Sans Medium"/>
              </a:rPr>
              <a:t>: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{C8A793CE-F934-45ED-B05C-AF99386C6AFF}</a:tableStyleId>
              </a:tblPr>
              <a:tblGrid>
                <a:gridCol w="1673200"/>
                <a:gridCol w="4057350"/>
                <a:gridCol w="3702950"/>
              </a:tblGrid>
              <a:tr h="3081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Imperialism in East &amp; Southeast Asia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1300">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page 1 and 2 of the </a:t>
                      </a:r>
                      <a:r>
                        <a:rPr lang="en" sz="1200" u="sng">
                          <a:solidFill>
                            <a:schemeClr val="hlink"/>
                          </a:solidFill>
                          <a:latin typeface="Inter"/>
                          <a:ea typeface="Inter"/>
                          <a:cs typeface="Inter"/>
                          <a:sym typeface="Inter"/>
                          <a:hlinkClick r:id="rId5"/>
                        </a:rPr>
                        <a:t>Imperialism in East and Southeast Asia Student Worksheet</a:t>
                      </a:r>
                      <a:r>
                        <a:rPr lang="en" sz="1200">
                          <a:solidFill>
                            <a:schemeClr val="dk1"/>
                          </a:solidFill>
                          <a:latin typeface="Inter"/>
                          <a:ea typeface="Inter"/>
                          <a:cs typeface="Inter"/>
                          <a:sym typeface="Inter"/>
                        </a:rPr>
                        <a:t>, s</a:t>
                      </a:r>
                      <a:r>
                        <a:rPr lang="en" sz="1200">
                          <a:solidFill>
                            <a:schemeClr val="dk1"/>
                          </a:solidFill>
                          <a:latin typeface="Inter"/>
                          <a:ea typeface="Inter"/>
                          <a:cs typeface="Inter"/>
                          <a:sym typeface="Inter"/>
                        </a:rPr>
                        <a:t>tudents will use a secondary source reading to contextualize and review imperialism using the “Reduce It” strategy.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171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access to student worksheet</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read the source on </a:t>
                      </a:r>
                      <a:r>
                        <a:rPr lang="en" sz="1200">
                          <a:latin typeface="Inter"/>
                          <a:ea typeface="Inter"/>
                          <a:cs typeface="Inter"/>
                          <a:sym typeface="Inter"/>
                        </a:rPr>
                        <a:t>European imperialism</a:t>
                      </a:r>
                      <a:r>
                        <a:rPr lang="en" sz="1200">
                          <a:solidFill>
                            <a:srgbClr val="000000"/>
                          </a:solidFill>
                          <a:latin typeface="Inter"/>
                          <a:ea typeface="Inter"/>
                          <a:cs typeface="Inter"/>
                          <a:sym typeface="Inter"/>
                        </a:rPr>
                        <a:t> and then </a:t>
                      </a:r>
                      <a:r>
                        <a:rPr lang="en" sz="1200">
                          <a:latin typeface="Inter"/>
                          <a:ea typeface="Inter"/>
                          <a:cs typeface="Inter"/>
                          <a:sym typeface="Inter"/>
                        </a:rPr>
                        <a:t>contextualize it in</a:t>
                      </a:r>
                      <a:r>
                        <a:rPr lang="en" sz="1200">
                          <a:solidFill>
                            <a:srgbClr val="000000"/>
                          </a:solidFill>
                          <a:latin typeface="Inter"/>
                          <a:ea typeface="Inter"/>
                          <a:cs typeface="Inter"/>
                          <a:sym typeface="Inter"/>
                        </a:rPr>
                        <a:t> 3 sentences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Have students trade with second student and reduce their peers’ 3 sentences into 1</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Have students trade again with third student and reduce the 1 sentence to 3 unique words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Have students shout out unique words and record them on the board to the whole class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Use the box on the bottom right of the Reduce It page to create a whole class answer to the question using as many of the words from the list as you can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the source on </a:t>
                      </a:r>
                      <a:r>
                        <a:rPr lang="en" sz="1200">
                          <a:latin typeface="Inter"/>
                          <a:ea typeface="Inter"/>
                          <a:cs typeface="Inter"/>
                          <a:sym typeface="Inter"/>
                        </a:rPr>
                        <a:t>European imperialism</a:t>
                      </a:r>
                      <a:r>
                        <a:rPr lang="en" sz="1200">
                          <a:solidFill>
                            <a:srgbClr val="000000"/>
                          </a:solidFill>
                          <a:latin typeface="Inter"/>
                          <a:ea typeface="Inter"/>
                          <a:cs typeface="Inter"/>
                          <a:sym typeface="Inter"/>
                        </a:rPr>
                        <a:t> on own and write a 3 sentence </a:t>
                      </a:r>
                      <a:r>
                        <a:rPr lang="en" sz="1200">
                          <a:latin typeface="Inter"/>
                          <a:ea typeface="Inter"/>
                          <a:cs typeface="Inter"/>
                          <a:sym typeface="Inter"/>
                        </a:rPr>
                        <a:t>contextual statement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Trade and reduce peer’s 3 sentences into 1</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Trade and reduce peer’s 1 sentence into 3 unique words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 a class, construct a one sentence answer to the question using as many unique words from the class as possible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76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700"/>
                        <a:buFont typeface="Arial"/>
                        <a:buNone/>
                      </a:pPr>
                      <a:r>
                        <a:rPr lang="en" sz="1200">
                          <a:solidFill>
                            <a:schemeClr val="dk1"/>
                          </a:solidFill>
                          <a:latin typeface="Inter"/>
                          <a:ea typeface="Inter"/>
                          <a:cs typeface="Inter"/>
                          <a:sym typeface="Inter"/>
                        </a:rPr>
                        <a:t>Students will work in pairs or small groups to read through the </a:t>
                      </a:r>
                      <a:r>
                        <a:rPr lang="en" sz="1200" u="sng">
                          <a:solidFill>
                            <a:schemeClr val="hlink"/>
                          </a:solidFill>
                          <a:latin typeface="Inter"/>
                          <a:ea typeface="Inter"/>
                          <a:cs typeface="Inter"/>
                          <a:sym typeface="Inter"/>
                          <a:hlinkClick r:id="rId6"/>
                        </a:rPr>
                        <a:t>Imperialism in East &amp; Southeast Asia Presentation</a:t>
                      </a:r>
                      <a:r>
                        <a:rPr lang="en" sz="1200">
                          <a:solidFill>
                            <a:schemeClr val="dk1"/>
                          </a:solidFill>
                          <a:latin typeface="Inter"/>
                          <a:ea typeface="Inter"/>
                          <a:cs typeface="Inter"/>
                          <a:sym typeface="Inter"/>
                        </a:rPr>
                        <a:t> and complete accompanying questions on the Student Worksheet. On the worksheet, students will find source materials to correspond to the different slides of the presentation to help them further understand and analyze the content.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9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Organize students into pairs or small groups.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digital access to presentation</a:t>
                      </a:r>
                      <a:endParaRPr sz="1200">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Explain that the worksheet will act as guided notes. When students see an “Evaluating Evidence” icon on the slide, they will find a source to accompany the slide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sit with partner or small group.</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Work through the Imperialism in East &amp; Southeast Asia Presentation, answering the questions and analyzing the sources on the Student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Imperialism &amp; Resistance: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{C8A793CE-F934-45ED-B05C-AF99386C6AFF}</a:tableStyleId>
              </a:tblPr>
              <a:tblGrid>
                <a:gridCol w="1673200"/>
                <a:gridCol w="4057350"/>
                <a:gridCol w="3702950"/>
              </a:tblGrid>
              <a:tr h="330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Imperialism in East &amp; Southeast Asia</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15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1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15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5"/>
                        </a:rPr>
                        <a:t>Unit 7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512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7</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7</a:t>
                      </a:r>
                      <a:r>
                        <a:rPr lang="en" sz="1200">
                          <a:latin typeface="Inter"/>
                          <a:ea typeface="Inter"/>
                          <a:cs typeface="Inter"/>
                          <a:sym typeface="Inter"/>
                        </a:rPr>
                        <a:t>: </a:t>
                      </a:r>
                      <a:r>
                        <a:rPr lang="en" sz="1200">
                          <a:solidFill>
                            <a:srgbClr val="000000"/>
                          </a:solidFill>
                          <a:latin typeface="Inter"/>
                          <a:ea typeface="Inter"/>
                          <a:cs typeface="Inter"/>
                          <a:sym typeface="Inter"/>
                        </a:rPr>
                        <a:t>Topic 1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Imperialism &amp; Resistance: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